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2"/>
  </p:notesMasterIdLst>
  <p:sldIdLst>
    <p:sldId id="256" r:id="rId3"/>
    <p:sldId id="257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 showGuides="1">
      <p:cViewPr>
        <p:scale>
          <a:sx n="75" d="100"/>
          <a:sy n="75" d="100"/>
        </p:scale>
        <p:origin x="-366" y="12"/>
      </p:cViewPr>
      <p:guideLst>
        <p:guide orient="horz" pos="2160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B611A-57C4-4AFB-BDDD-AC472CF6A91C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1E528-E55E-4E69-A03D-DD0D45B0B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918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3608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E528-E55E-4E69-A03D-DD0D45B0B9B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01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2847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32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0973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141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0310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7333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7092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6795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1014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9052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9138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ideo" Target="NUL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media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 rotWithShape="1">
          <a:blip r:embed="rId16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160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052736"/>
            <a:ext cx="4499992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Rozwój e-usług szansą rozwoju Gminy Cieszanów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72206"/>
            <a:ext cx="5127554" cy="61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IMG_0365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143248"/>
            <a:ext cx="4351233" cy="290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13551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928803"/>
            <a:ext cx="87154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Uczniowie za pomocą platformy edukacyjnej zyskają możliwość:</a:t>
            </a:r>
            <a:endParaRPr lang="pl-PL" sz="2400" dirty="0" smtClean="0"/>
          </a:p>
          <a:p>
            <a:pPr lvl="0"/>
            <a:endParaRPr lang="pl-PL" sz="2400" dirty="0" smtClean="0"/>
          </a:p>
          <a:p>
            <a:pPr lvl="0"/>
            <a:r>
              <a:rPr lang="pl-PL" sz="2400" dirty="0" smtClean="0"/>
              <a:t>* uczenia się w dowolnym miejscu i czasie,</a:t>
            </a:r>
          </a:p>
          <a:p>
            <a:pPr lvl="0"/>
            <a:r>
              <a:rPr lang="pl-PL" sz="2400" dirty="0" smtClean="0"/>
              <a:t>* ułatwionego dostępu do materiałów z lekcji,</a:t>
            </a:r>
          </a:p>
          <a:p>
            <a:pPr lvl="0"/>
            <a:r>
              <a:rPr lang="pl-PL" sz="2400" dirty="0" smtClean="0"/>
              <a:t>* oddania prac domowych terminowo, otrzymania oceny i wglądu do </a:t>
            </a:r>
            <a:br>
              <a:rPr lang="pl-PL" sz="2400" dirty="0" smtClean="0"/>
            </a:br>
            <a:r>
              <a:rPr lang="pl-PL" sz="2400" dirty="0" smtClean="0"/>
              <a:t>   poprawionej wersji,</a:t>
            </a:r>
          </a:p>
          <a:p>
            <a:pPr lvl="0"/>
            <a:r>
              <a:rPr lang="pl-PL" sz="2400" dirty="0" smtClean="0"/>
              <a:t>* komunikowania się z uczniami i nauczycielami.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28860" y="357166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Platforma edukacyjna wyposażona w zasoby multimedialne – cz. 3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928803"/>
            <a:ext cx="8715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Rodzicom platforma edukacyjna umożliwi:</a:t>
            </a:r>
            <a:endParaRPr lang="pl-PL" sz="2400" dirty="0" smtClean="0"/>
          </a:p>
          <a:p>
            <a:pPr lvl="0"/>
            <a:endParaRPr lang="pl-PL" sz="2400" dirty="0" smtClean="0"/>
          </a:p>
          <a:p>
            <a:pPr lvl="0"/>
            <a:r>
              <a:rPr lang="pl-PL" sz="2400" dirty="0" smtClean="0"/>
              <a:t>* dostęp do informacji o swoim dziecku poprzez login dla rodziców,</a:t>
            </a:r>
          </a:p>
          <a:p>
            <a:pPr lvl="0"/>
            <a:r>
              <a:rPr lang="pl-PL" sz="2400" dirty="0" smtClean="0"/>
              <a:t>* komunikowanie się z nauczycielami oraz z pracownikami </a:t>
            </a:r>
            <a:br>
              <a:rPr lang="pl-PL" sz="2400" dirty="0" smtClean="0"/>
            </a:br>
            <a:r>
              <a:rPr lang="pl-PL" sz="2400" dirty="0" smtClean="0"/>
              <a:t>   administracji szkolnej.</a:t>
            </a:r>
          </a:p>
          <a:p>
            <a:pPr lvl="0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357166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Platforma edukacyjna wyposażona w zasoby multimedialne – cz. 4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928803"/>
            <a:ext cx="87154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Multimedialne zasoby edukacyjne na platformie edukacyjnej</a:t>
            </a:r>
            <a:endParaRPr lang="pl-PL" sz="2400" dirty="0" smtClean="0"/>
          </a:p>
          <a:p>
            <a:endParaRPr lang="pl-PL" sz="2400" dirty="0" smtClean="0"/>
          </a:p>
          <a:p>
            <a:r>
              <a:rPr lang="pl-PL" sz="2400" dirty="0" smtClean="0"/>
              <a:t>Platforma zapewni wszystkim użytkownikom (nauczycielom, uczniom i rodzicom) dostęp w dowolnym miejscu i czasie do rozbudowanej bazy multimedialnych zasobów edukacyjnych do nauki przedmiotów.  </a:t>
            </a:r>
          </a:p>
          <a:p>
            <a:r>
              <a:rPr lang="pl-PL" sz="2400" dirty="0" smtClean="0"/>
              <a:t>Kategorie zasobów to: </a:t>
            </a:r>
          </a:p>
          <a:p>
            <a:pPr lvl="0"/>
            <a:r>
              <a:rPr lang="pl-PL" sz="2400" dirty="0" smtClean="0"/>
              <a:t>* gotowe lekcje prezentacyjne dla nauczycieli, </a:t>
            </a:r>
          </a:p>
          <a:p>
            <a:pPr lvl="0"/>
            <a:r>
              <a:rPr lang="pl-PL" sz="2400" dirty="0" smtClean="0"/>
              <a:t>* lekcje do pracy własnej dla uczniów, </a:t>
            </a:r>
          </a:p>
          <a:p>
            <a:pPr lvl="0"/>
            <a:r>
              <a:rPr lang="pl-PL" sz="2400" dirty="0" smtClean="0"/>
              <a:t>* prezentacje, symulacje, animacje, filmy, interaktywne ćwiczenia,  </a:t>
            </a:r>
            <a:br>
              <a:rPr lang="pl-PL" sz="2400" dirty="0" smtClean="0"/>
            </a:br>
            <a:r>
              <a:rPr lang="pl-PL" sz="2400" dirty="0" smtClean="0"/>
              <a:t>   zdjęcia, </a:t>
            </a:r>
            <a:r>
              <a:rPr lang="pl-PL" sz="2400" dirty="0" smtClean="0"/>
              <a:t>mapy, dla  realizacji zagadnień </a:t>
            </a:r>
            <a:r>
              <a:rPr lang="pl-PL" sz="2400" dirty="0" smtClean="0"/>
              <a:t>podstawy programowej na  </a:t>
            </a:r>
            <a:br>
              <a:rPr lang="pl-PL" sz="2400" dirty="0" smtClean="0"/>
            </a:br>
            <a:r>
              <a:rPr lang="pl-PL" sz="2400" dirty="0" smtClean="0"/>
              <a:t>   każdym z etapów kształcenia. </a:t>
            </a:r>
          </a:p>
          <a:p>
            <a:pPr lvl="0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357166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Platforma edukacyjna wyposażona w zasoby multimedialne – cz. 5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928803"/>
            <a:ext cx="87154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b="1" dirty="0" smtClean="0"/>
              <a:t>Celem aplikacji będzie wsparcie pracy nauczycieli poprzez:</a:t>
            </a:r>
          </a:p>
          <a:p>
            <a:endParaRPr lang="pl-PL" sz="2400" dirty="0" smtClean="0"/>
          </a:p>
          <a:p>
            <a:r>
              <a:rPr lang="pl-PL" sz="2400" dirty="0" smtClean="0"/>
              <a:t>* bieżący dostęp do spójnych i aktualnych danych o uczniach,</a:t>
            </a:r>
          </a:p>
          <a:p>
            <a:r>
              <a:rPr lang="pl-PL" sz="2400" dirty="0" smtClean="0"/>
              <a:t>* stałą komunikację z rodzicami,</a:t>
            </a:r>
          </a:p>
          <a:p>
            <a:r>
              <a:rPr lang="pl-PL" sz="2400" dirty="0" smtClean="0"/>
              <a:t>* możliwość generowania różnych zestawień i analiz oraz  </a:t>
            </a:r>
            <a:br>
              <a:rPr lang="pl-PL" sz="2400" dirty="0" smtClean="0"/>
            </a:br>
            <a:r>
              <a:rPr lang="pl-PL" sz="2400" dirty="0" smtClean="0"/>
              <a:t>   dokumentów przydatnych na wycieczkę, spotkanie z rodzicami czy </a:t>
            </a:r>
            <a:br>
              <a:rPr lang="pl-PL" sz="2400" dirty="0" smtClean="0"/>
            </a:br>
            <a:r>
              <a:rPr lang="pl-PL" sz="2400" dirty="0" smtClean="0"/>
              <a:t>   plenarna radę pedagogiczną,</a:t>
            </a:r>
          </a:p>
          <a:p>
            <a:r>
              <a:rPr lang="pl-PL" sz="2400" dirty="0" smtClean="0"/>
              <a:t>* bezpieczeństwo przetwarzanych danych,</a:t>
            </a:r>
          </a:p>
          <a:p>
            <a:r>
              <a:rPr lang="pl-PL" sz="2400" dirty="0" smtClean="0"/>
              <a:t>* usprawnienie żmudnego procesu napełniania dziennika danymi.</a:t>
            </a:r>
          </a:p>
          <a:p>
            <a:r>
              <a:rPr lang="pl-PL" sz="2400" dirty="0" smtClean="0"/>
              <a:t>* kontrolę poprawności dodanych wpisów w dzienniku</a:t>
            </a:r>
          </a:p>
          <a:p>
            <a:pPr lvl="0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357166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Dziennik elektroniczny = e-dziennik</a:t>
            </a:r>
            <a:endParaRPr lang="pl-PL" sz="2400" dirty="0" smtClean="0">
              <a:solidFill>
                <a:schemeClr val="bg1"/>
              </a:solidFill>
            </a:endParaRPr>
          </a:p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cz. 1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928803"/>
            <a:ext cx="87154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Funkcje dziennika elektronicznego:</a:t>
            </a:r>
            <a:endParaRPr lang="pl-PL" sz="2400" dirty="0" smtClean="0"/>
          </a:p>
          <a:p>
            <a:r>
              <a:rPr lang="pl-PL" sz="2400" dirty="0" smtClean="0"/>
              <a:t>* wpisywanie ocen uczniów, </a:t>
            </a:r>
          </a:p>
          <a:p>
            <a:r>
              <a:rPr lang="pl-PL" sz="2400" dirty="0" smtClean="0"/>
              <a:t>* wystawianie oceny za zadania określane dla całej grupy uczniów </a:t>
            </a:r>
            <a:br>
              <a:rPr lang="pl-PL" sz="2400" dirty="0" smtClean="0"/>
            </a:br>
            <a:r>
              <a:rPr lang="pl-PL" sz="2400" dirty="0" smtClean="0"/>
              <a:t>   (np. praca domowa, sprawdzian), </a:t>
            </a:r>
          </a:p>
          <a:p>
            <a:r>
              <a:rPr lang="pl-PL" sz="2400" dirty="0" smtClean="0"/>
              <a:t>* automatyczne wyliczanie oceny wypadkowej, </a:t>
            </a:r>
          </a:p>
          <a:p>
            <a:r>
              <a:rPr lang="pl-PL" sz="2400" dirty="0" smtClean="0"/>
              <a:t>* sprawdzanie obecności uczniów na zajęciach, </a:t>
            </a:r>
          </a:p>
          <a:p>
            <a:r>
              <a:rPr lang="pl-PL" sz="2400" dirty="0" smtClean="0"/>
              <a:t>* wprowadzania tematów lekcji, bądź pobranie tego tematu </a:t>
            </a:r>
            <a:br>
              <a:rPr lang="pl-PL" sz="2400" dirty="0" smtClean="0"/>
            </a:br>
            <a:r>
              <a:rPr lang="pl-PL" sz="2400" dirty="0" smtClean="0"/>
              <a:t>    z zasobów internetowej biblioteki rozkładów materiałów,</a:t>
            </a:r>
          </a:p>
          <a:p>
            <a:r>
              <a:rPr lang="pl-PL" sz="2400" dirty="0" smtClean="0"/>
              <a:t>* oceniania zachowania uczniów ,</a:t>
            </a:r>
          </a:p>
          <a:p>
            <a:r>
              <a:rPr lang="pl-PL" sz="2400" dirty="0" smtClean="0"/>
              <a:t>* skategoryzowanie uwagi o zachowaniu poszczególnych uczniów, </a:t>
            </a:r>
          </a:p>
          <a:p>
            <a:pPr lvl="0"/>
            <a:r>
              <a:rPr lang="pl-PL" sz="2400" dirty="0" smtClean="0"/>
              <a:t>* statystyki dla wszystkich wprowadzonych danych.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28860" y="357166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Dziennik elektroniczny = e-dziennik</a:t>
            </a:r>
            <a:endParaRPr lang="pl-PL" sz="2400" dirty="0" smtClean="0">
              <a:solidFill>
                <a:schemeClr val="bg1"/>
              </a:solidFill>
            </a:endParaRPr>
          </a:p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cz. 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928803"/>
            <a:ext cx="8715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Aplikacja służy do wspomagania/obsługi procesu rekrutacji kandydatów do szkół/gimnazjów/przedszkoli. </a:t>
            </a:r>
          </a:p>
          <a:p>
            <a:pPr algn="just"/>
            <a:endParaRPr lang="pl-PL" sz="2400" dirty="0" smtClean="0"/>
          </a:p>
          <a:p>
            <a:pPr algn="just"/>
            <a:r>
              <a:rPr lang="pl-PL" sz="2400" dirty="0" smtClean="0"/>
              <a:t>Wspomaga JST oraz jednostki uczestniczące w naborze (szkoły/przedszkola) w obszarze wymiany informacji o kandydatach, zapobiega zjawisku blokowania wielu miejsc przez jednego kandydata, usprawnia przekazywanie informacji kandydatom i rodzicom (w zakresie oferty edukacyjnej, zasad rekrutacji, wymagań, wyników rekrutacji, wolnych miejsc).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System </a:t>
            </a:r>
            <a:r>
              <a:rPr lang="pl-PL" sz="2400" b="1" dirty="0" err="1" smtClean="0">
                <a:solidFill>
                  <a:schemeClr val="bg1"/>
                </a:solidFill>
              </a:rPr>
              <a:t>naborowy</a:t>
            </a:r>
            <a:r>
              <a:rPr lang="pl-PL" sz="2400" b="1" dirty="0" smtClean="0">
                <a:solidFill>
                  <a:schemeClr val="bg1"/>
                </a:solidFill>
              </a:rPr>
              <a:t> - cz. 1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500174"/>
            <a:ext cx="87154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Aplikacja posiada następujące funkcje:</a:t>
            </a:r>
            <a:endParaRPr lang="pl-PL" sz="2400" dirty="0" smtClean="0"/>
          </a:p>
          <a:p>
            <a:pPr lvl="0"/>
            <a:r>
              <a:rPr lang="pl-PL" sz="2400" dirty="0" smtClean="0"/>
              <a:t>* gromadzenia danych o ofercie edukacyjnej jednostek </a:t>
            </a:r>
          </a:p>
          <a:p>
            <a:pPr lvl="0"/>
            <a:r>
              <a:rPr lang="pl-PL" sz="2400" dirty="0" smtClean="0"/>
              <a:t>   uczestniczących w naborze;</a:t>
            </a:r>
          </a:p>
          <a:p>
            <a:pPr lvl="0"/>
            <a:r>
              <a:rPr lang="pl-PL" sz="2400" dirty="0" smtClean="0"/>
              <a:t>* gromadzenia danych o kandydatach, obejmujące ich dane </a:t>
            </a:r>
            <a:br>
              <a:rPr lang="pl-PL" sz="2400" dirty="0" smtClean="0"/>
            </a:br>
            <a:r>
              <a:rPr lang="pl-PL" sz="2400" dirty="0" smtClean="0"/>
              <a:t>   osobowe, teleadresowe, preferencje (wybory) oraz inne dane </a:t>
            </a:r>
            <a:br>
              <a:rPr lang="pl-PL" sz="2400" dirty="0" smtClean="0"/>
            </a:br>
            <a:r>
              <a:rPr lang="pl-PL" sz="2400" dirty="0" smtClean="0"/>
              <a:t>   potrzebne w rekrutacji, w tym uzupełniającej i dodatkowej;</a:t>
            </a:r>
          </a:p>
          <a:p>
            <a:pPr lvl="0"/>
            <a:r>
              <a:rPr lang="pl-PL" sz="2400" dirty="0" smtClean="0"/>
              <a:t>* definiowania stosowanych zasad i kryteriów naboru;</a:t>
            </a:r>
          </a:p>
          <a:p>
            <a:pPr lvl="0"/>
            <a:r>
              <a:rPr lang="pl-PL" sz="2400" dirty="0" smtClean="0"/>
              <a:t>* bieżącego dostępu do zgromadzonych danych, w tym prezentacja </a:t>
            </a:r>
            <a:br>
              <a:rPr lang="pl-PL" sz="2400" dirty="0" smtClean="0"/>
            </a:br>
            <a:r>
              <a:rPr lang="pl-PL" sz="2400" dirty="0" smtClean="0"/>
              <a:t>   statystyk popularności poszczególnych </a:t>
            </a:r>
            <a:r>
              <a:rPr lang="pl-PL" sz="2400" dirty="0" smtClean="0"/>
              <a:t>oddziałów/szkół, </a:t>
            </a:r>
            <a:br>
              <a:rPr lang="pl-PL" sz="2400" dirty="0" smtClean="0"/>
            </a:br>
            <a:r>
              <a:rPr lang="pl-PL" sz="2400" dirty="0" smtClean="0"/>
              <a:t>   generowania </a:t>
            </a:r>
            <a:r>
              <a:rPr lang="pl-PL" sz="2400" dirty="0" smtClean="0"/>
              <a:t>list </a:t>
            </a:r>
            <a:r>
              <a:rPr lang="pl-PL" sz="2400" dirty="0" smtClean="0"/>
              <a:t>zakwalifikowanych </a:t>
            </a:r>
            <a:r>
              <a:rPr lang="pl-PL" sz="2400" dirty="0" smtClean="0"/>
              <a:t>osób;</a:t>
            </a:r>
          </a:p>
          <a:p>
            <a:pPr lvl="0"/>
            <a:r>
              <a:rPr lang="pl-PL" sz="2400" dirty="0" smtClean="0"/>
              <a:t>* </a:t>
            </a:r>
            <a:r>
              <a:rPr lang="pl-PL" sz="2400" dirty="0" smtClean="0"/>
              <a:t>gromadzenie informacji o potwierdzeniach woli uczęszczania do </a:t>
            </a:r>
            <a:br>
              <a:rPr lang="pl-PL" sz="2400" dirty="0" smtClean="0"/>
            </a:br>
            <a:r>
              <a:rPr lang="pl-PL" sz="2400" dirty="0" smtClean="0"/>
              <a:t>   </a:t>
            </a:r>
            <a:r>
              <a:rPr lang="pl-PL" sz="2400" dirty="0" smtClean="0"/>
              <a:t>oddziałów/ szkół/przedszkoli.</a:t>
            </a:r>
            <a:endParaRPr lang="pl-PL" sz="2400" dirty="0" smtClean="0"/>
          </a:p>
          <a:p>
            <a:pPr algn="just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System </a:t>
            </a:r>
            <a:r>
              <a:rPr lang="pl-PL" sz="2400" b="1" dirty="0" err="1" smtClean="0">
                <a:solidFill>
                  <a:schemeClr val="bg1"/>
                </a:solidFill>
              </a:rPr>
              <a:t>naborowy</a:t>
            </a:r>
            <a:r>
              <a:rPr lang="pl-PL" sz="2400" b="1" dirty="0" smtClean="0">
                <a:solidFill>
                  <a:schemeClr val="bg1"/>
                </a:solidFill>
              </a:rPr>
              <a:t> - cz. 2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500174"/>
            <a:ext cx="87154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System pozwalający na integrację w jedną całość zbiorów wszystkich bibliotek szkolnych Miasta i Gminy Cieszanów, dostarczając nowych usług </a:t>
            </a:r>
            <a:r>
              <a:rPr lang="pl-PL" sz="2400" b="1" dirty="0" err="1" smtClean="0">
                <a:solidFill>
                  <a:schemeClr val="accent1">
                    <a:lumMod val="75000"/>
                  </a:schemeClr>
                </a:solidFill>
              </a:rPr>
              <a:t>on-line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 dla czytelników i bibliotekarzy:</a:t>
            </a:r>
          </a:p>
          <a:p>
            <a:pPr lvl="0"/>
            <a:r>
              <a:rPr lang="pl-PL" sz="2400" dirty="0" smtClean="0"/>
              <a:t>* pozwala przeszukiwać wszystkie katalogi objęte systemem z </a:t>
            </a:r>
            <a:br>
              <a:rPr lang="pl-PL" sz="2400" dirty="0" smtClean="0"/>
            </a:br>
            <a:r>
              <a:rPr lang="pl-PL" sz="2400" dirty="0" smtClean="0"/>
              <a:t>   jednego miejsca, w jednolity sposób, z komputera podłączonego do </a:t>
            </a:r>
            <a:br>
              <a:rPr lang="pl-PL" sz="2400" dirty="0" smtClean="0"/>
            </a:br>
            <a:r>
              <a:rPr lang="pl-PL" sz="2400" dirty="0" smtClean="0"/>
              <a:t>   </a:t>
            </a:r>
            <a:r>
              <a:rPr lang="pl-PL" sz="2400" dirty="0" smtClean="0"/>
              <a:t>Internetu</a:t>
            </a:r>
            <a:r>
              <a:rPr lang="pl-PL" sz="2400" dirty="0" smtClean="0"/>
              <a:t>;</a:t>
            </a:r>
          </a:p>
          <a:p>
            <a:pPr lvl="0"/>
            <a:r>
              <a:rPr lang="pl-PL" sz="2400" dirty="0" smtClean="0"/>
              <a:t>* prezentuje zbiorczą informację o lokalizacji i dostępności </a:t>
            </a:r>
            <a:br>
              <a:rPr lang="pl-PL" sz="2400" dirty="0" smtClean="0"/>
            </a:br>
            <a:r>
              <a:rPr lang="pl-PL" sz="2400" dirty="0" smtClean="0"/>
              <a:t>   wszystkich egzemplarzy skatalogowanych w systemie,</a:t>
            </a:r>
          </a:p>
          <a:p>
            <a:pPr lvl="0"/>
            <a:r>
              <a:rPr lang="pl-PL" sz="2400" dirty="0" smtClean="0"/>
              <a:t>* po zalogowaniu czytelnik będzie mógł zamówić wybrany, dostępny </a:t>
            </a:r>
            <a:br>
              <a:rPr lang="pl-PL" sz="2400" dirty="0" smtClean="0"/>
            </a:br>
            <a:r>
              <a:rPr lang="pl-PL" sz="2400" dirty="0" smtClean="0"/>
              <a:t>   egzemplarz książki,</a:t>
            </a:r>
          </a:p>
          <a:p>
            <a:pPr lvl="0"/>
            <a:r>
              <a:rPr lang="pl-PL" sz="2400" dirty="0" smtClean="0"/>
              <a:t>* po zalogowaniu się do systemu czytelnik będzie miał możliwość do </a:t>
            </a:r>
            <a:br>
              <a:rPr lang="pl-PL" sz="2400" dirty="0" smtClean="0"/>
            </a:br>
            <a:r>
              <a:rPr lang="pl-PL" sz="2400" dirty="0" smtClean="0"/>
              <a:t>   korzystania ze zbiorów poszczególnych bibliotek.</a:t>
            </a:r>
          </a:p>
          <a:p>
            <a:pPr algn="just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err="1" smtClean="0">
                <a:solidFill>
                  <a:schemeClr val="bg1"/>
                </a:solidFill>
              </a:rPr>
              <a:t>Multikatalog</a:t>
            </a:r>
            <a:r>
              <a:rPr lang="pl-PL" sz="2400" b="1" dirty="0" smtClean="0">
                <a:solidFill>
                  <a:schemeClr val="bg1"/>
                </a:solidFill>
              </a:rPr>
              <a:t> biblioteczny - cz. 1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500174"/>
            <a:ext cx="87154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KORZYŚCI  WDROŻENIA  MULTIKATALOGU  BIBLIOTECZNEGO </a:t>
            </a:r>
            <a:endParaRPr lang="pl-PL" sz="2400" dirty="0" smtClean="0"/>
          </a:p>
          <a:p>
            <a:pPr lvl="0"/>
            <a:r>
              <a:rPr lang="pl-PL" sz="2400" dirty="0" smtClean="0"/>
              <a:t>* dla bibliotekarzy – dzięki możliwości współpracy w zakresie </a:t>
            </a:r>
            <a:br>
              <a:rPr lang="pl-PL" sz="2400" dirty="0" smtClean="0"/>
            </a:br>
            <a:r>
              <a:rPr lang="pl-PL" sz="2400" dirty="0" smtClean="0"/>
              <a:t>   katalogowania, poprzez udostępnianie wszystkim bibliotekom ;</a:t>
            </a:r>
            <a:br>
              <a:rPr lang="pl-PL" sz="2400" dirty="0" smtClean="0"/>
            </a:br>
            <a:r>
              <a:rPr lang="pl-PL" sz="2400" dirty="0" smtClean="0"/>
              <a:t>   wzajemny dostęp do baz danych w celu kopiowania opisów   </a:t>
            </a:r>
            <a:br>
              <a:rPr lang="pl-PL" sz="2400" dirty="0" smtClean="0"/>
            </a:br>
            <a:r>
              <a:rPr lang="pl-PL" sz="2400" dirty="0" smtClean="0"/>
              <a:t>   bibliograficznych – przyśpieszenie budowy i bieżącego uzupełniania </a:t>
            </a:r>
            <a:br>
              <a:rPr lang="pl-PL" sz="2400" dirty="0" smtClean="0"/>
            </a:br>
            <a:r>
              <a:rPr lang="pl-PL" sz="2400" dirty="0" smtClean="0"/>
              <a:t>   katalogów;</a:t>
            </a:r>
          </a:p>
          <a:p>
            <a:pPr lvl="0"/>
            <a:r>
              <a:rPr lang="pl-PL" sz="2400" dirty="0" smtClean="0"/>
              <a:t>* dla czytelników - oszczędza czas czytelników na poszukiwanie  </a:t>
            </a:r>
            <a:br>
              <a:rPr lang="pl-PL" sz="2400" dirty="0" smtClean="0"/>
            </a:br>
            <a:r>
              <a:rPr lang="pl-PL" sz="2400" dirty="0" smtClean="0"/>
              <a:t>   niezbędnych pozycji literaturowych, poprzez odwiedzanie </a:t>
            </a:r>
            <a:br>
              <a:rPr lang="pl-PL" sz="2400" dirty="0" smtClean="0"/>
            </a:br>
            <a:r>
              <a:rPr lang="pl-PL" sz="2400" dirty="0" smtClean="0"/>
              <a:t>   wybranych placówek bibliotecznych;</a:t>
            </a:r>
          </a:p>
          <a:p>
            <a:r>
              <a:rPr lang="pl-PL" sz="2400" dirty="0" smtClean="0"/>
              <a:t>* dla JST - pozwala na szybki dostęp do informacji, jakie zasoby </a:t>
            </a:r>
            <a:br>
              <a:rPr lang="pl-PL" sz="2400" dirty="0" smtClean="0"/>
            </a:br>
            <a:r>
              <a:rPr lang="pl-PL" sz="2400" dirty="0" smtClean="0"/>
              <a:t>   biblioteczne są potrzebne w poszczególnych placówkach.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err="1" smtClean="0">
                <a:solidFill>
                  <a:schemeClr val="bg1"/>
                </a:solidFill>
              </a:rPr>
              <a:t>Multikatalog</a:t>
            </a:r>
            <a:r>
              <a:rPr lang="pl-PL" sz="2400" b="1" dirty="0" smtClean="0">
                <a:solidFill>
                  <a:schemeClr val="bg1"/>
                </a:solidFill>
              </a:rPr>
              <a:t> biblioteczny - cz. 2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500174"/>
            <a:ext cx="87154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Moduł przeznaczony głównie dla pracowników placówek oświatowych oraz organów prowadzących, którzy podejmują decyzje na podstawie aktualnych przepisów prawnych.</a:t>
            </a:r>
          </a:p>
          <a:p>
            <a:r>
              <a:rPr lang="pl-PL" sz="2400" dirty="0" smtClean="0"/>
              <a:t>Internetowy serwis prawa oświatowego zawiera </a:t>
            </a:r>
            <a:r>
              <a:rPr lang="pl-PL" sz="2400" dirty="0" err="1" smtClean="0"/>
              <a:t>m.in</a:t>
            </a:r>
            <a:r>
              <a:rPr lang="pl-PL" sz="2400" dirty="0" smtClean="0"/>
              <a:t>:</a:t>
            </a:r>
          </a:p>
          <a:p>
            <a:r>
              <a:rPr lang="pl-PL" sz="2400" dirty="0" smtClean="0"/>
              <a:t>* ujednolicone teksty aktów prawnych w zakresie oświaty (ustawy, </a:t>
            </a:r>
            <a:br>
              <a:rPr lang="pl-PL" sz="2400" dirty="0" smtClean="0"/>
            </a:br>
            <a:r>
              <a:rPr lang="pl-PL" sz="2400" dirty="0" smtClean="0"/>
              <a:t>   rozporządzenia, zarządzenia);</a:t>
            </a:r>
          </a:p>
          <a:p>
            <a:r>
              <a:rPr lang="pl-PL" sz="2400" dirty="0" smtClean="0"/>
              <a:t>* inne wybrane akty prawne przydatne w praktyce oświatowej:   </a:t>
            </a:r>
            <a:br>
              <a:rPr lang="pl-PL" sz="2400" dirty="0" smtClean="0"/>
            </a:br>
            <a:r>
              <a:rPr lang="pl-PL" sz="2400" dirty="0" smtClean="0"/>
              <a:t>   kodeks cywilny, kodeks rodzinny, kodeks postępowania </a:t>
            </a:r>
            <a:br>
              <a:rPr lang="pl-PL" sz="2400" dirty="0" smtClean="0"/>
            </a:br>
            <a:r>
              <a:rPr lang="pl-PL" sz="2400" dirty="0" smtClean="0"/>
              <a:t>   administracyjnego, prawo zamówień publicznych, ustawy: </a:t>
            </a:r>
            <a:br>
              <a:rPr lang="pl-PL" sz="2400" dirty="0" smtClean="0"/>
            </a:br>
            <a:r>
              <a:rPr lang="pl-PL" sz="2400" dirty="0" smtClean="0"/>
              <a:t>   o finansach publicznych, o odpowiedzialności za naruszenie </a:t>
            </a:r>
            <a:br>
              <a:rPr lang="pl-PL" sz="2400" dirty="0" smtClean="0"/>
            </a:br>
            <a:r>
              <a:rPr lang="pl-PL" sz="2400" dirty="0" smtClean="0"/>
              <a:t>   dyscypliny finansów publicznych, o rachunkowości, o podatku od </a:t>
            </a:r>
            <a:br>
              <a:rPr lang="pl-PL" sz="2400" dirty="0" smtClean="0"/>
            </a:br>
            <a:r>
              <a:rPr lang="pl-PL" sz="2400" dirty="0" smtClean="0"/>
              <a:t>   towarów i usług, o postępowaniu egzekucyjnym w administracji itp.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Oświatowy Portal Prawny - cz. 1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70" y="0"/>
            <a:ext cx="5487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Rozwój e-usług szansą rozwoju Gminy Cieszanów</a:t>
            </a:r>
            <a:r>
              <a:rPr lang="en-US" dirty="0" smtClean="0"/>
              <a:t> </a:t>
            </a:r>
            <a:endParaRPr lang="pl-PL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500034" y="1714488"/>
            <a:ext cx="77153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600" dirty="0" smtClean="0"/>
              <a:t>W wyniku przeprowadzonej analizy stanu bieżącego oraz zachodzących procesów w obszarze edukacji</a:t>
            </a:r>
            <a:br>
              <a:rPr lang="pl-PL" sz="2600" dirty="0" smtClean="0"/>
            </a:br>
            <a:r>
              <a:rPr lang="pl-PL" sz="2600" dirty="0" smtClean="0"/>
              <a:t>i udostępniania danych informacji przestrzennej, przy uwzględnieniu potrzeb jednostek organizacyjnych oraz barier jakie występują w omawianych obszarach określono zakres funkcjonalny, który powinien posiadać system do wdrożenie e-usług w Gminie Cieszanów. </a:t>
            </a:r>
          </a:p>
          <a:p>
            <a:pPr algn="just"/>
            <a:endParaRPr lang="pl-PL" sz="2600" dirty="0" smtClean="0"/>
          </a:p>
          <a:p>
            <a:pPr algn="just"/>
            <a:r>
              <a:rPr lang="pl-PL" sz="2600" dirty="0" smtClean="0"/>
              <a:t>System powinien jednocześnie rejestrować i analizować wiele strumieni danych oraz zawartości baz danych.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500174"/>
            <a:ext cx="87154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Aplikacja zawiera aktualizowany na bieżąco spis aktów</a:t>
            </a:r>
          </a:p>
          <a:p>
            <a:r>
              <a:rPr lang="pl-PL" sz="2400" dirty="0" smtClean="0"/>
              <a:t>prawnych wraz z zaznaczeniem zmian jakie w nich zachodzą. </a:t>
            </a:r>
          </a:p>
          <a:p>
            <a:pPr algn="just"/>
            <a:r>
              <a:rPr lang="pl-PL" sz="2400" dirty="0" smtClean="0"/>
              <a:t>Moduł umożliwia pokazywanie treści aktów prawnych z </a:t>
            </a:r>
            <a:r>
              <a:rPr lang="pl-PL" sz="2400" dirty="0" err="1" smtClean="0"/>
              <a:t>wyróżnio</a:t>
            </a:r>
            <a:r>
              <a:rPr lang="pl-PL" sz="2400" dirty="0" smtClean="0"/>
              <a:t>- </a:t>
            </a:r>
            <a:r>
              <a:rPr lang="pl-PL" sz="2400" dirty="0" err="1" smtClean="0"/>
              <a:t>nymi</a:t>
            </a:r>
            <a:r>
              <a:rPr lang="pl-PL" sz="2400" dirty="0" smtClean="0"/>
              <a:t> zmianami, jakie w nich zaszły; posiada kalendarz, z którego odczytać można kiedy jaki akt prawny został zmieniony lub wchodzi w życie;  umożliwia śledzenie zmian poprzez wyróżnienie kolorem, jakie nastąpiły w danym akcie prawnym lub w konkretnym jego akapicie; posiada możliwość różnorodnego, zaawansowanego wyszukiwania interesujących nas aktów prawnych np. po rodzajach aktów, miejscach opublikowania, po słowach lub frazach w nagłówkach lub treści aktu prawnego, oraz po terminach wejścia w życie, wydania, ogłoszenia.</a:t>
            </a:r>
          </a:p>
          <a:p>
            <a:r>
              <a:rPr lang="pl-PL" sz="2400" dirty="0" smtClean="0"/>
              <a:t>.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Oświatowy Portal Prawny - cz. 2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500174"/>
            <a:ext cx="87154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GIS  -  SYSTEM   INFORMACJI   GEOGRAFICZNEJ</a:t>
            </a:r>
          </a:p>
          <a:p>
            <a:pPr algn="just"/>
            <a:r>
              <a:rPr lang="pl-PL" sz="2400" dirty="0" smtClean="0"/>
              <a:t>System oparty na oprogramowaniu </a:t>
            </a:r>
            <a:r>
              <a:rPr lang="pl-PL" sz="2400" dirty="0" err="1" smtClean="0"/>
              <a:t>opensource</a:t>
            </a:r>
            <a:r>
              <a:rPr lang="pl-PL" sz="2400" dirty="0" smtClean="0"/>
              <a:t>, co zapewni znaczącą oszczędność kosztów. Centrum systemu stanowi baza danych przestrzennych zainstalowana na serwerze sprzętowym. Dostęp do danych przestrzennych będzie odbywać się dwutorowo:</a:t>
            </a:r>
          </a:p>
          <a:p>
            <a:pPr lvl="0"/>
            <a:r>
              <a:rPr lang="pl-PL" sz="2400" dirty="0" smtClean="0"/>
              <a:t>* dla urzędników - przez specjalistyczne oprogramowanie GIS klasy </a:t>
            </a:r>
            <a:br>
              <a:rPr lang="pl-PL" sz="2400" dirty="0" smtClean="0"/>
            </a:br>
            <a:r>
              <a:rPr lang="pl-PL" sz="2400" dirty="0" smtClean="0"/>
              <a:t>   desktop (oprogramowanie umożliwiać będzie przeglądanie, </a:t>
            </a:r>
            <a:br>
              <a:rPr lang="pl-PL" sz="2400" dirty="0" smtClean="0"/>
            </a:br>
            <a:r>
              <a:rPr lang="pl-PL" sz="2400" dirty="0" smtClean="0"/>
              <a:t>   analizowanie, wprowadzanie oraz edycję danych przestrzennych)</a:t>
            </a:r>
          </a:p>
          <a:p>
            <a:pPr lvl="0"/>
            <a:r>
              <a:rPr lang="pl-PL" sz="2400" dirty="0" smtClean="0"/>
              <a:t>* dla mieszkańców, inwestorów i turystów (w sieci Internet) przez </a:t>
            </a:r>
            <a:br>
              <a:rPr lang="pl-PL" sz="2400" dirty="0" smtClean="0"/>
            </a:br>
            <a:r>
              <a:rPr lang="pl-PL" sz="2400" dirty="0" smtClean="0"/>
              <a:t>   portal GIS dostępny przez przeglądarki </a:t>
            </a:r>
            <a:r>
              <a:rPr lang="pl-PL" sz="2400" dirty="0" err="1" smtClean="0"/>
              <a:t>www</a:t>
            </a:r>
            <a:r>
              <a:rPr lang="pl-PL" sz="2400" dirty="0" smtClean="0"/>
              <a:t> (zapewniony będzie </a:t>
            </a:r>
            <a:br>
              <a:rPr lang="pl-PL" sz="2400" dirty="0" smtClean="0"/>
            </a:br>
            <a:r>
              <a:rPr lang="pl-PL" sz="2400" dirty="0" smtClean="0"/>
              <a:t>   dostęp m.in. do miejscowych planów zagospodarowania </a:t>
            </a:r>
            <a:br>
              <a:rPr lang="pl-PL" sz="2400" dirty="0" smtClean="0"/>
            </a:br>
            <a:r>
              <a:rPr lang="pl-PL" sz="2400" dirty="0" smtClean="0"/>
              <a:t>   przestrzennego).</a:t>
            </a:r>
          </a:p>
          <a:p>
            <a:pPr algn="ctr"/>
            <a:endParaRPr lang="pl-PL" sz="2400" dirty="0" smtClean="0"/>
          </a:p>
          <a:p>
            <a:pPr algn="ctr"/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Elementy Systemu GIS - cz. 1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42844" y="1357298"/>
            <a:ext cx="87154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Wdrożenie systemu będzie polegać na instalacji oraz </a:t>
            </a:r>
          </a:p>
          <a:p>
            <a:pPr algn="just"/>
            <a:r>
              <a:rPr lang="pl-PL" sz="2400" dirty="0" smtClean="0"/>
              <a:t>konfiguracji bazy danych przestrzennych, w tym zasilenie niezbędnymi danymi, instalacji odpowiedniego oprogramowania klasy desktop, a także opracowaniu gminnego portalu GIS. Bazy danych, zostaną zainstalowane na serwerze. System będzie w stanie pracować w oparciu o dowolny serwer WWW (fizyczny lub wirtualny) z obsługą PHP 5.x, co zapewni możliwość korzystania z jego zasobów przez praktycznie każdego zainteresowanego. System będzie zapewniał wsparcie dla </a:t>
            </a:r>
            <a:r>
              <a:rPr lang="pl-PL" sz="2400" dirty="0" err="1" smtClean="0"/>
              <a:t>cache</a:t>
            </a:r>
            <a:r>
              <a:rPr lang="pl-PL" sz="2400" dirty="0" smtClean="0"/>
              <a:t> (co zmniejszy zapotrzebowanie na łącze internetowe, dzięki braku konieczności pobierania przez przeglądarkę tych samych danych) oraz wsparcie </a:t>
            </a:r>
            <a:r>
              <a:rPr lang="pl-PL" sz="2400" dirty="0" err="1" smtClean="0"/>
              <a:t>precache</a:t>
            </a:r>
            <a:r>
              <a:rPr lang="pl-PL" sz="2400" dirty="0" smtClean="0"/>
              <a:t> (przyspieszenie odrysowywania mapy - przeglądarka pobierać będzie dane już w chwili przesuwania widoku przez użytkownika).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Elementy Systemu GIS - cz. 2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42844" y="1357298"/>
            <a:ext cx="87154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 ramach wdrożenia pozyskane zostaną również niezbędne </a:t>
            </a:r>
          </a:p>
          <a:p>
            <a:r>
              <a:rPr lang="pl-PL" sz="2400" dirty="0" smtClean="0"/>
              <a:t>dane przestrzenne, w tym:</a:t>
            </a:r>
          </a:p>
          <a:p>
            <a:pPr lvl="0"/>
            <a:r>
              <a:rPr lang="pl-PL" sz="2400" dirty="0" smtClean="0"/>
              <a:t>* ewidencja gruntów i budynków wraz z mapą zasadniczą, </a:t>
            </a:r>
          </a:p>
          <a:p>
            <a:pPr lvl="0"/>
            <a:r>
              <a:rPr lang="pl-PL" sz="2400" dirty="0" smtClean="0"/>
              <a:t>* miejscowe plany zagospodarowania przestrzennego oraz studium </a:t>
            </a:r>
            <a:br>
              <a:rPr lang="pl-PL" sz="2400" dirty="0" smtClean="0"/>
            </a:br>
            <a:r>
              <a:rPr lang="pl-PL" sz="2400" dirty="0" smtClean="0"/>
              <a:t>   uwarunkowań i kierunków zagospodarowania przestrzennego, </a:t>
            </a:r>
          </a:p>
          <a:p>
            <a:pPr lvl="0"/>
            <a:r>
              <a:rPr lang="pl-PL" sz="2400" dirty="0" smtClean="0"/>
              <a:t>* informacje o atrakcjach turystycznych gminy (w tym zabytkach),</a:t>
            </a:r>
          </a:p>
          <a:p>
            <a:pPr lvl="0"/>
            <a:r>
              <a:rPr lang="pl-PL" sz="2400" dirty="0" smtClean="0"/>
              <a:t>* informacje o zrealizowanych i realizowanych inwestycjach </a:t>
            </a:r>
            <a:br>
              <a:rPr lang="pl-PL" sz="2400" dirty="0" smtClean="0"/>
            </a:br>
            <a:r>
              <a:rPr lang="pl-PL" sz="2400" dirty="0" smtClean="0"/>
              <a:t>   prowadzonych przez gminę,</a:t>
            </a:r>
          </a:p>
          <a:p>
            <a:pPr lvl="0"/>
            <a:r>
              <a:rPr lang="pl-PL" sz="2400" dirty="0" smtClean="0"/>
              <a:t>* informacja o sieciach wodociągowych, kanalizacyjnych, drogach, </a:t>
            </a:r>
            <a:br>
              <a:rPr lang="pl-PL" sz="2400" dirty="0" smtClean="0"/>
            </a:br>
            <a:r>
              <a:rPr lang="pl-PL" sz="2400" dirty="0" smtClean="0"/>
              <a:t>   sieciach telefonicznych, sieci gazowniczej,</a:t>
            </a:r>
          </a:p>
          <a:p>
            <a:pPr lvl="0"/>
            <a:r>
              <a:rPr lang="pl-PL" sz="2400" dirty="0" smtClean="0"/>
              <a:t>* informacja o majątku gminy,</a:t>
            </a:r>
          </a:p>
          <a:p>
            <a:pPr lvl="0"/>
            <a:r>
              <a:rPr lang="pl-PL" sz="2400" dirty="0" smtClean="0"/>
              <a:t>* informacja o funkcjonujących instytucjach na terenie gminy.</a:t>
            </a:r>
          </a:p>
          <a:p>
            <a:r>
              <a:rPr lang="pl-PL" sz="2400" dirty="0" smtClean="0"/>
              <a:t> </a:t>
            </a:r>
          </a:p>
          <a:p>
            <a:pPr algn="just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Elementy Systemu GIS - cz. 3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42844" y="1357298"/>
            <a:ext cx="87154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 ramach wdrożenia pozyskane zostaną również niezbędne </a:t>
            </a:r>
          </a:p>
          <a:p>
            <a:r>
              <a:rPr lang="pl-PL" sz="2400" dirty="0" smtClean="0"/>
              <a:t>dane przestrzenne, w tym:</a:t>
            </a:r>
          </a:p>
          <a:p>
            <a:pPr lvl="0"/>
            <a:r>
              <a:rPr lang="pl-PL" sz="2400" dirty="0" smtClean="0"/>
              <a:t>* ewidencja gruntów i budynków wraz z mapą zasadniczą, </a:t>
            </a:r>
          </a:p>
          <a:p>
            <a:pPr lvl="0"/>
            <a:r>
              <a:rPr lang="pl-PL" sz="2400" dirty="0" smtClean="0"/>
              <a:t>* miejscowe plany zagospodarowania przestrzennego oraz studium </a:t>
            </a:r>
            <a:br>
              <a:rPr lang="pl-PL" sz="2400" dirty="0" smtClean="0"/>
            </a:br>
            <a:r>
              <a:rPr lang="pl-PL" sz="2400" dirty="0" smtClean="0"/>
              <a:t>   uwarunkowań i kierunków zagospodarowania przestrzennego, </a:t>
            </a:r>
          </a:p>
          <a:p>
            <a:pPr lvl="0"/>
            <a:r>
              <a:rPr lang="pl-PL" sz="2400" dirty="0" smtClean="0"/>
              <a:t>* informacje o atrakcjach turystycznych gminy (w tym zabytkach),</a:t>
            </a:r>
          </a:p>
          <a:p>
            <a:pPr lvl="0"/>
            <a:r>
              <a:rPr lang="pl-PL" sz="2400" dirty="0" smtClean="0"/>
              <a:t>* informacje o zrealizowanych i realizowanych inwestycjach </a:t>
            </a:r>
            <a:br>
              <a:rPr lang="pl-PL" sz="2400" dirty="0" smtClean="0"/>
            </a:br>
            <a:r>
              <a:rPr lang="pl-PL" sz="2400" dirty="0" smtClean="0"/>
              <a:t>   prowadzonych przez gminę,</a:t>
            </a:r>
          </a:p>
          <a:p>
            <a:pPr lvl="0"/>
            <a:r>
              <a:rPr lang="pl-PL" sz="2400" dirty="0" smtClean="0"/>
              <a:t>* informacja o sieciach wodociągowych, kanalizacyjnych, drogach, </a:t>
            </a:r>
            <a:br>
              <a:rPr lang="pl-PL" sz="2400" dirty="0" smtClean="0"/>
            </a:br>
            <a:r>
              <a:rPr lang="pl-PL" sz="2400" dirty="0" smtClean="0"/>
              <a:t>   sieciach telefonicznych, sieci gazowniczej,</a:t>
            </a:r>
          </a:p>
          <a:p>
            <a:pPr lvl="0"/>
            <a:r>
              <a:rPr lang="pl-PL" sz="2400" dirty="0" smtClean="0"/>
              <a:t>* informacja o majątku gminy,</a:t>
            </a:r>
          </a:p>
          <a:p>
            <a:pPr lvl="0"/>
            <a:r>
              <a:rPr lang="pl-PL" sz="2400" dirty="0" smtClean="0"/>
              <a:t>* informacja o funkcjonujących instytucjach na terenie gminy.</a:t>
            </a:r>
          </a:p>
          <a:p>
            <a:r>
              <a:rPr lang="pl-PL" sz="2400" dirty="0" smtClean="0"/>
              <a:t> </a:t>
            </a:r>
          </a:p>
          <a:p>
            <a:pPr algn="just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Elementy Systemu GIS - cz. 4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42844" y="1357298"/>
            <a:ext cx="87154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 smtClean="0"/>
          </a:p>
          <a:p>
            <a:r>
              <a:rPr lang="pl-PL" sz="2400" b="1" dirty="0" smtClean="0"/>
              <a:t>System posiada między innymi następujące funkcjonalności:</a:t>
            </a:r>
          </a:p>
          <a:p>
            <a:pPr lvl="0"/>
            <a:endParaRPr lang="pl-PL" sz="2400" dirty="0" smtClean="0"/>
          </a:p>
          <a:p>
            <a:pPr lvl="0"/>
            <a:r>
              <a:rPr lang="pl-PL" sz="2400" dirty="0" smtClean="0"/>
              <a:t>* dostęp do e-usługi uzyskania wypisu i wyrysu z miejscowych </a:t>
            </a:r>
            <a:br>
              <a:rPr lang="pl-PL" sz="2400" dirty="0" smtClean="0"/>
            </a:br>
            <a:r>
              <a:rPr lang="pl-PL" sz="2400" dirty="0" smtClean="0"/>
              <a:t>   planów zagospodarowania przestrzennego;</a:t>
            </a:r>
          </a:p>
          <a:p>
            <a:pPr lvl="0"/>
            <a:r>
              <a:rPr lang="pl-PL" sz="2400" dirty="0" smtClean="0"/>
              <a:t>* wyszukiwarkę: planów miejscowych, przeznaczenia działek, </a:t>
            </a:r>
            <a:br>
              <a:rPr lang="pl-PL" sz="2400" dirty="0" smtClean="0"/>
            </a:br>
            <a:r>
              <a:rPr lang="pl-PL" sz="2400" dirty="0" smtClean="0"/>
              <a:t>   numerów budynków, numerów działek i obrębów inwestycyjnych;</a:t>
            </a:r>
          </a:p>
          <a:p>
            <a:pPr lvl="0"/>
            <a:r>
              <a:rPr lang="pl-PL" sz="2400" dirty="0" smtClean="0"/>
              <a:t>* dostęp do informacji na temat ofert inwestycyjnych na terenie </a:t>
            </a:r>
            <a:br>
              <a:rPr lang="pl-PL" sz="2400" dirty="0" smtClean="0"/>
            </a:br>
            <a:r>
              <a:rPr lang="pl-PL" sz="2400" dirty="0" smtClean="0"/>
              <a:t>   Gminy oraz realizowanych inwestycjach;</a:t>
            </a:r>
          </a:p>
          <a:p>
            <a:pPr lvl="0"/>
            <a:r>
              <a:rPr lang="pl-PL" sz="2400" dirty="0" smtClean="0"/>
              <a:t>* dostęp do informacji na temat instytucji funkcjonujących na </a:t>
            </a:r>
            <a:br>
              <a:rPr lang="pl-PL" sz="2400" dirty="0" smtClean="0"/>
            </a:br>
            <a:r>
              <a:rPr lang="pl-PL" sz="2400" dirty="0" smtClean="0"/>
              <a:t>   terenie Gminy;</a:t>
            </a:r>
          </a:p>
          <a:p>
            <a:pPr lvl="0"/>
            <a:r>
              <a:rPr lang="pl-PL" sz="2400" dirty="0" smtClean="0"/>
              <a:t>* dostęp do informacji turystycznej (baza noclegowa, atrakcje).</a:t>
            </a:r>
          </a:p>
          <a:p>
            <a:r>
              <a:rPr lang="pl-PL" sz="2400" dirty="0" smtClean="0"/>
              <a:t> </a:t>
            </a:r>
          </a:p>
          <a:p>
            <a:pPr algn="just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Elementy Systemu GIS - cz. 3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42844" y="1357298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 smtClean="0"/>
          </a:p>
          <a:p>
            <a:endParaRPr lang="pl-PL" sz="2400" dirty="0" smtClean="0"/>
          </a:p>
          <a:p>
            <a:pPr algn="just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Architektura </a:t>
            </a:r>
            <a:r>
              <a:rPr lang="pl-PL" sz="2400" b="1" dirty="0" err="1" smtClean="0">
                <a:solidFill>
                  <a:schemeClr val="bg1"/>
                </a:solidFill>
              </a:rPr>
              <a:t>Sysytemu</a:t>
            </a:r>
            <a:endParaRPr lang="pl-PL" sz="2400" b="1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architektur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357299"/>
            <a:ext cx="735811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42844" y="1357298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 smtClean="0"/>
          </a:p>
          <a:p>
            <a:endParaRPr lang="pl-PL" sz="2400" dirty="0" smtClean="0"/>
          </a:p>
          <a:p>
            <a:pPr algn="just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Architektura Systemu</a:t>
            </a:r>
          </a:p>
        </p:txBody>
      </p:sp>
      <p:pic>
        <p:nvPicPr>
          <p:cNvPr id="7" name="Obraz 6" descr="architektur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357299"/>
            <a:ext cx="735811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42844" y="1357298"/>
            <a:ext cx="87154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Wartość projektu ogółem :    1 147 171,80 zł., w tym:</a:t>
            </a:r>
          </a:p>
          <a:p>
            <a:endParaRPr lang="pl-PL" sz="2400" dirty="0" smtClean="0"/>
          </a:p>
          <a:p>
            <a:r>
              <a:rPr lang="pl-PL" sz="2400" dirty="0" smtClean="0"/>
              <a:t>- część oświatowa (oprogramowanie i wdrożenie) – 557 743,50 zł.</a:t>
            </a:r>
          </a:p>
          <a:p>
            <a:r>
              <a:rPr lang="pl-PL" sz="2400" dirty="0" smtClean="0"/>
              <a:t>- GIS (oprogramowanie i wdrożenie) – 95 940, 00 zł.</a:t>
            </a:r>
          </a:p>
          <a:p>
            <a:r>
              <a:rPr lang="pl-PL" sz="2400" dirty="0" smtClean="0"/>
              <a:t>- zakup 85 laptopów dla nauczycieli z niezbędnym </a:t>
            </a:r>
            <a:br>
              <a:rPr lang="pl-PL" sz="2400" dirty="0" smtClean="0"/>
            </a:br>
            <a:r>
              <a:rPr lang="pl-PL" sz="2400" dirty="0" smtClean="0"/>
              <a:t>   oprogramowaniem – 322 092,72 zł.</a:t>
            </a:r>
          </a:p>
          <a:p>
            <a:r>
              <a:rPr lang="pl-PL" sz="2400" dirty="0" smtClean="0"/>
              <a:t>- zakup 3 serwerów z oprogramowaniem – 156 881,58 zł.</a:t>
            </a:r>
          </a:p>
          <a:p>
            <a:r>
              <a:rPr lang="pl-PL" sz="2400" dirty="0" smtClean="0"/>
              <a:t>- koszty promocji, sporządzenia wniosku i SW – 14 514,00 zł.</a:t>
            </a:r>
          </a:p>
          <a:p>
            <a:endParaRPr lang="pl-PL" sz="2400" dirty="0" smtClean="0"/>
          </a:p>
          <a:p>
            <a:r>
              <a:rPr lang="pl-PL" sz="2400" dirty="0" smtClean="0"/>
              <a:t>Wnioskowane dofinansowanie:  954 416,03 zł.</a:t>
            </a:r>
          </a:p>
          <a:p>
            <a:endParaRPr lang="pl-PL" sz="2400" dirty="0" smtClean="0"/>
          </a:p>
          <a:p>
            <a:r>
              <a:rPr lang="pl-PL" sz="2400" dirty="0" smtClean="0"/>
              <a:t>Planowane zakończenie realizacji rzeczowej projektu 28.02.2014 r.</a:t>
            </a:r>
          </a:p>
          <a:p>
            <a:endParaRPr lang="pl-PL" sz="2400" dirty="0" smtClean="0"/>
          </a:p>
          <a:p>
            <a:pPr algn="just"/>
            <a:endParaRPr lang="pl-PL" sz="24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Koszty Projektu</a:t>
            </a:r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142844" y="1357298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accent2">
                    <a:lumMod val="50000"/>
                  </a:schemeClr>
                </a:solidFill>
              </a:rPr>
              <a:t>Dziękuję za uwagę </a:t>
            </a:r>
          </a:p>
          <a:p>
            <a:pPr algn="just"/>
            <a:endParaRPr lang="pl-PL" sz="2400" dirty="0" smtClean="0"/>
          </a:p>
        </p:txBody>
      </p:sp>
      <p:pic>
        <p:nvPicPr>
          <p:cNvPr id="7" name="Obraz 6" descr="Gim Cieszano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500438"/>
            <a:ext cx="4071966" cy="3053975"/>
          </a:xfrm>
          <a:prstGeom prst="rect">
            <a:avLst/>
          </a:prstGeom>
        </p:spPr>
      </p:pic>
      <p:pic>
        <p:nvPicPr>
          <p:cNvPr id="9" name="Obraz 8" descr="wedrowiccro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214554"/>
            <a:ext cx="5442864" cy="26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70" y="0"/>
            <a:ext cx="5487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Rozwój e-usług szansą rozwoju Gminy Cieszanów</a:t>
            </a:r>
            <a:r>
              <a:rPr lang="en-US" dirty="0" smtClean="0"/>
              <a:t> </a:t>
            </a:r>
            <a:endParaRPr lang="pl-PL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85720" y="1714488"/>
            <a:ext cx="87154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W skład systemu informatycznego wchodzą:</a:t>
            </a:r>
            <a:endParaRPr lang="pl-PL" sz="2400" dirty="0" smtClean="0"/>
          </a:p>
          <a:p>
            <a:pPr lvl="0"/>
            <a:endParaRPr lang="pl-PL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pl-PL" sz="2400" b="1" dirty="0" smtClean="0">
                <a:solidFill>
                  <a:schemeClr val="accent3">
                    <a:lumMod val="50000"/>
                  </a:schemeClr>
                </a:solidFill>
              </a:rPr>
              <a:t>Elementy systemu e-edukacja: </a:t>
            </a:r>
            <a:endParaRPr lang="pl-PL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pl-PL" sz="2400" dirty="0" smtClean="0"/>
              <a:t>- Portal informacji oświatowej,</a:t>
            </a:r>
          </a:p>
          <a:p>
            <a:pPr lvl="0"/>
            <a:r>
              <a:rPr lang="pl-PL" sz="2400" dirty="0" smtClean="0"/>
              <a:t>- Platforma edukacyjna wyposażona w zasoby multimedialne,</a:t>
            </a:r>
          </a:p>
          <a:p>
            <a:pPr lvl="0"/>
            <a:r>
              <a:rPr lang="pl-PL" sz="2400" dirty="0" smtClean="0"/>
              <a:t>- Dziennik elektroniczny</a:t>
            </a:r>
          </a:p>
          <a:p>
            <a:pPr lvl="0"/>
            <a:r>
              <a:rPr lang="pl-PL" sz="2400" dirty="0" smtClean="0"/>
              <a:t>- System </a:t>
            </a:r>
            <a:r>
              <a:rPr lang="pl-PL" sz="2400" dirty="0" err="1" smtClean="0"/>
              <a:t>naborowy</a:t>
            </a:r>
            <a:r>
              <a:rPr lang="pl-PL" sz="2400" dirty="0" smtClean="0"/>
              <a:t> </a:t>
            </a:r>
            <a:r>
              <a:rPr lang="pl-PL" sz="2300" dirty="0" smtClean="0"/>
              <a:t>(do przedszkoli, szkół podstawowych i gimnazjów),</a:t>
            </a:r>
          </a:p>
          <a:p>
            <a:pPr lvl="0"/>
            <a:r>
              <a:rPr lang="pl-PL" sz="2400" dirty="0" smtClean="0"/>
              <a:t>- </a:t>
            </a:r>
            <a:r>
              <a:rPr lang="pl-PL" sz="2400" dirty="0" err="1" smtClean="0"/>
              <a:t>Mulikatalog</a:t>
            </a:r>
            <a:r>
              <a:rPr lang="pl-PL" sz="2400" dirty="0" smtClean="0"/>
              <a:t> biblioteczny,</a:t>
            </a:r>
          </a:p>
          <a:p>
            <a:pPr lvl="0"/>
            <a:r>
              <a:rPr lang="pl-PL" sz="2400" dirty="0" smtClean="0"/>
              <a:t>- Oświatowy Portal Prawny,</a:t>
            </a:r>
          </a:p>
          <a:p>
            <a:pPr lvl="0"/>
            <a:r>
              <a:rPr lang="pl-PL" sz="2400" b="1" smtClean="0">
                <a:solidFill>
                  <a:schemeClr val="accent3">
                    <a:lumMod val="50000"/>
                  </a:schemeClr>
                </a:solidFill>
              </a:rPr>
              <a:t>Element Systemu </a:t>
            </a:r>
            <a:r>
              <a:rPr lang="pl-PL" sz="2400" b="1" dirty="0" smtClean="0">
                <a:solidFill>
                  <a:schemeClr val="accent3">
                    <a:lumMod val="50000"/>
                  </a:schemeClr>
                </a:solidFill>
              </a:rPr>
              <a:t>GIS</a:t>
            </a:r>
            <a:endParaRPr lang="pl-PL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pl-PL" sz="2400" dirty="0" smtClean="0"/>
              <a:t>- Portal GIS.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857364"/>
            <a:ext cx="87154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System składa się ze skalowalnych modułów opartych na współpracy z  SQL-ową bazą danych, udostępnia użytkownikom możliwość pracy poprzez łącza internetowe i zapewnia bezpieczeństwo wymiany danych poprzez zastosowanie mechanizmów szyfrowania.</a:t>
            </a:r>
          </a:p>
          <a:p>
            <a:pPr algn="just"/>
            <a:r>
              <a:rPr lang="pl-PL" sz="2400" dirty="0" smtClean="0"/>
              <a:t>Centrum systemu stanowi portal, do którego dostęp możliwy jest za pośrednictwem typowej przeglądarki internetowej z dowolnego komputera w dowolnym miejscu, zapewniając </a:t>
            </a:r>
            <a:r>
              <a:rPr lang="pl-PL" sz="2400" dirty="0" err="1" smtClean="0"/>
              <a:t>rejestro-wanie</a:t>
            </a:r>
            <a:r>
              <a:rPr lang="pl-PL" sz="2400" dirty="0" smtClean="0"/>
              <a:t>, uwierzytelnianie i autoryzację użytkowników. Transmisja danych między aplikacjami klienckimi (użytkownika), a centralną bazą danych zabezpieczona przed niepowołanym odczytem i modyfikacją.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00298" y="642919"/>
            <a:ext cx="5000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Elementy systemu części e-edukacja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857364"/>
            <a:ext cx="8715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Portal będzie źródłem informacji o stanie edukacji w gminie. W jednym miejscu będą zgromadzone m.in.: dane statystyczne o edukacji w JST, aktualne informacje z zakresu prawa oświatowego, różnego rodzaju raporty obejmujące między innymi wyniki egzaminów zewnętrznych przeprowadzanych w szkołach.</a:t>
            </a:r>
          </a:p>
          <a:p>
            <a:pPr algn="just"/>
            <a:endParaRPr lang="pl-PL" sz="2400" dirty="0" smtClean="0"/>
          </a:p>
          <a:p>
            <a:pPr algn="just"/>
            <a:r>
              <a:rPr lang="pl-PL" sz="2400" dirty="0" smtClean="0"/>
              <a:t>Portal będzie podzielony na dwie części: publiczną - dostępną dla wszystkich dzięki zwykłej przeglądarce internetowej oraz część do której dostęp możliwy będzie po zalogowaniu.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00298" y="642919"/>
            <a:ext cx="5000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Portal Informacji Oświatowej – cz. 1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857364"/>
            <a:ext cx="87154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Aplikacja ta będzie narzędziem:</a:t>
            </a:r>
          </a:p>
          <a:p>
            <a:endParaRPr lang="pl-PL" sz="2400" dirty="0" smtClean="0"/>
          </a:p>
          <a:p>
            <a:pPr lvl="0"/>
            <a:r>
              <a:rPr lang="pl-PL" sz="2400" dirty="0" smtClean="0"/>
              <a:t>* informacyjnym (dzięki niej mieszkańcy Miasta i Gminy Cieszanów   </a:t>
            </a:r>
            <a:br>
              <a:rPr lang="pl-PL" sz="2400" dirty="0" smtClean="0"/>
            </a:br>
            <a:r>
              <a:rPr lang="pl-PL" sz="2400" dirty="0" smtClean="0"/>
              <a:t>   mogą w sposób łatwy i wygodny pozyskać informacje o oświacie </a:t>
            </a:r>
            <a:br>
              <a:rPr lang="pl-PL" sz="2400" dirty="0" smtClean="0"/>
            </a:br>
            <a:r>
              <a:rPr lang="pl-PL" sz="2400" dirty="0" smtClean="0"/>
              <a:t>   i placówkach  edukacyjnych funkcjonujących na obszarze JST),</a:t>
            </a:r>
          </a:p>
          <a:p>
            <a:pPr lvl="0"/>
            <a:r>
              <a:rPr lang="pl-PL" sz="2400" dirty="0" smtClean="0"/>
              <a:t>* komunikacyjnym (dzięki niemu można w wygodny sposób  </a:t>
            </a:r>
            <a:br>
              <a:rPr lang="pl-PL" sz="2400" dirty="0" smtClean="0"/>
            </a:br>
            <a:r>
              <a:rPr lang="pl-PL" sz="2400" dirty="0" smtClean="0"/>
              <a:t>   przekazywać informacje między organem prowadzącym a  </a:t>
            </a:r>
            <a:br>
              <a:rPr lang="pl-PL" sz="2400" dirty="0" smtClean="0"/>
            </a:br>
            <a:r>
              <a:rPr lang="pl-PL" sz="2400" dirty="0" smtClean="0"/>
              <a:t>   pracownikami oświaty),</a:t>
            </a:r>
          </a:p>
          <a:p>
            <a:pPr lvl="0"/>
            <a:r>
              <a:rPr lang="pl-PL" sz="2400" dirty="0" smtClean="0"/>
              <a:t>* integrującym (integruje specjalistyczne aplikacje komputerowe  </a:t>
            </a:r>
            <a:br>
              <a:rPr lang="pl-PL" sz="2400" dirty="0" smtClean="0"/>
            </a:br>
            <a:r>
              <a:rPr lang="pl-PL" sz="2400" dirty="0" smtClean="0"/>
              <a:t>   wspierające proces zarządzania oświatą).</a:t>
            </a:r>
          </a:p>
          <a:p>
            <a:pPr algn="just"/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00298" y="642919"/>
            <a:ext cx="5000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Portal Informacji Oświatowej – cz. 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928803"/>
            <a:ext cx="87154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Funkcjonalności modułu:</a:t>
            </a:r>
          </a:p>
          <a:p>
            <a:endParaRPr lang="pl-PL" sz="2400" dirty="0" smtClean="0"/>
          </a:p>
          <a:p>
            <a:r>
              <a:rPr lang="pl-PL" sz="2400" dirty="0" smtClean="0"/>
              <a:t>* rejestr placówek oświatowych – udostępniany publicznie spis </a:t>
            </a:r>
            <a:br>
              <a:rPr lang="pl-PL" sz="2400" dirty="0" smtClean="0"/>
            </a:br>
            <a:r>
              <a:rPr lang="pl-PL" sz="2400" dirty="0" smtClean="0"/>
              <a:t>   informacji o wszystkich jednostkach oświatowych Miasta i Gminy,</a:t>
            </a:r>
          </a:p>
          <a:p>
            <a:r>
              <a:rPr lang="pl-PL" sz="2400" dirty="0" smtClean="0"/>
              <a:t>* komunikator oświatowy – przekazywanie informacji i komunikatów </a:t>
            </a:r>
            <a:br>
              <a:rPr lang="pl-PL" sz="2400" dirty="0" smtClean="0"/>
            </a:br>
            <a:r>
              <a:rPr lang="pl-PL" sz="2400" dirty="0" smtClean="0"/>
              <a:t>   między JST a pracownikami oświaty, </a:t>
            </a:r>
          </a:p>
          <a:p>
            <a:r>
              <a:rPr lang="pl-PL" sz="2400" dirty="0" smtClean="0"/>
              <a:t>* kreator treści internetowych – tworzenie treści na stronach </a:t>
            </a:r>
            <a:br>
              <a:rPr lang="pl-PL" sz="2400" dirty="0" smtClean="0"/>
            </a:br>
            <a:r>
              <a:rPr lang="pl-PL" sz="2400" dirty="0" smtClean="0"/>
              <a:t>   internetowych serwisu bez znajomości kodu HTML, </a:t>
            </a:r>
          </a:p>
          <a:p>
            <a:r>
              <a:rPr lang="pl-PL" sz="2400" dirty="0" smtClean="0"/>
              <a:t>* system zarządzania uprawnieniami – umożliwianie definiowania  </a:t>
            </a:r>
            <a:br>
              <a:rPr lang="pl-PL" sz="2400" dirty="0" smtClean="0"/>
            </a:br>
            <a:r>
              <a:rPr lang="pl-PL" sz="2400" dirty="0" smtClean="0"/>
              <a:t>   użytkowników systemu i nadawania im odpowiednich uprawnień.</a:t>
            </a:r>
          </a:p>
          <a:p>
            <a:endParaRPr lang="pl-PL" sz="2400" dirty="0" smtClean="0"/>
          </a:p>
          <a:p>
            <a:pPr algn="just"/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00298" y="642919"/>
            <a:ext cx="5000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Portal Informacji Oświatowej – cz. 3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928803"/>
            <a:ext cx="8715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Platforma będzie stanowić wirtualne środowisko kształcenia i pracy, dzięki któremu szkoła będzie mogła efektywnie wspierać naukę i nauczanie. </a:t>
            </a:r>
          </a:p>
          <a:p>
            <a:pPr algn="just"/>
            <a:r>
              <a:rPr lang="pl-PL" sz="2400" dirty="0" smtClean="0"/>
              <a:t>Umieszczone na platformie narzędzia będą wspomagać szkoły m.in.: przy organizacji, administrowaniu i pracy pedagogicznej. Narzędzia te powinny być też pomocne zarówno podczas prowadzenia samej lekcji, jak i przy jej przygotowywaniu i późniejszej analizie, a także do dokumentowania wyników uczniów, jak i do komunikowania się z innymi nauczycielami, uczniami i rodzicami.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357166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Platforma edukacyjna wyposażona w zasoby multimedialne – cz. 1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7888" cy="2857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Rozwój e-usług szansą rozwoju Gminy Cieszanów</a:t>
            </a:r>
            <a:r>
              <a:rPr lang="en-US" sz="2800" dirty="0" smtClean="0"/>
              <a:t> </a:t>
            </a:r>
            <a:endParaRPr lang="pl-PL" sz="2800" dirty="0"/>
          </a:p>
        </p:txBody>
      </p:sp>
      <p:pic>
        <p:nvPicPr>
          <p:cNvPr id="5" name="Symbol zastępczy zawartości 4" descr="image_galler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66"/>
            <a:ext cx="2423921" cy="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07" y="5990778"/>
            <a:ext cx="4659522" cy="55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14282" y="1928803"/>
            <a:ext cx="87154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Nauczycielom platforma  edukacyjna umożliwi:</a:t>
            </a:r>
            <a:endParaRPr lang="pl-PL" sz="2400" dirty="0" smtClean="0"/>
          </a:p>
          <a:p>
            <a:pPr lvl="0"/>
            <a:endParaRPr lang="pl-PL" sz="2400" dirty="0" smtClean="0"/>
          </a:p>
          <a:p>
            <a:pPr lvl="0"/>
            <a:r>
              <a:rPr lang="pl-PL" sz="2400" dirty="0" smtClean="0"/>
              <a:t>* zamieszczanie materiałów do lekcji, tworzenie tych materiałów,  </a:t>
            </a:r>
            <a:br>
              <a:rPr lang="pl-PL" sz="2400" dirty="0" smtClean="0"/>
            </a:br>
            <a:r>
              <a:rPr lang="pl-PL" sz="2400" dirty="0" smtClean="0"/>
              <a:t>   aktualizowanie i ponowne wykorzystywanie,</a:t>
            </a:r>
          </a:p>
          <a:p>
            <a:pPr lvl="0"/>
            <a:r>
              <a:rPr lang="pl-PL" sz="2400" dirty="0" smtClean="0"/>
              <a:t>* tworzenie i przeprowadzanie interaktywnych ćwiczeń, ścieżek </a:t>
            </a:r>
            <a:br>
              <a:rPr lang="pl-PL" sz="2400" dirty="0" smtClean="0"/>
            </a:br>
            <a:r>
              <a:rPr lang="pl-PL" sz="2400" dirty="0" smtClean="0"/>
              <a:t>   edukacyjnych i testów,</a:t>
            </a:r>
          </a:p>
          <a:p>
            <a:pPr lvl="0"/>
            <a:r>
              <a:rPr lang="pl-PL" sz="2400" dirty="0" smtClean="0"/>
              <a:t>* utrzymywanie kontaktu z uczniami i innymi nauczycielami podczas </a:t>
            </a:r>
            <a:br>
              <a:rPr lang="pl-PL" sz="2400" dirty="0" smtClean="0"/>
            </a:br>
            <a:r>
              <a:rPr lang="pl-PL" sz="2400" dirty="0" smtClean="0"/>
              <a:t>   lekcji i poza nią.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28860" y="357166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</a:rPr>
              <a:t>Platforma edukacyjna wyposażona w zasoby multimedialne – cz. 2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969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88135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A381F9B-5651-4F4B-BA44-C72C3A14E1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TS101881352</Template>
  <TotalTime>0</TotalTime>
  <Words>1111</Words>
  <Application>Microsoft Office PowerPoint</Application>
  <PresentationFormat>Pokaz na ekranie (4:3)</PresentationFormat>
  <Paragraphs>232</Paragraphs>
  <Slides>29</Slides>
  <Notes>29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TS101881352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  <vt:lpstr>Rozwój e-usług szansą rozwoju Gminy Cieszanów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2012-06-19T20:57:43Z</dcterms:created>
  <dcterms:modified xsi:type="dcterms:W3CDTF">2013-12-04T13:47:55Z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